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a67c661ba_0_1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7a67c661b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a67c661ba_0_7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a67c661b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a67c661ba_0_8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a67c661ba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a67c661ba_0_10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a67c661ba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a67c661ba_0_1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a67c661b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a67c661ba_0_2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a67c661b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a67c661ba_0_3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a67c661b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a67c661ba_0_4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a67c661b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a67c661ba_0_4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a67c661b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a67c661ba_0_5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a67c661b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a67c661ba_0_6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a67c661b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a67c661ba_0_7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a67c661b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9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417950" y="2965950"/>
            <a:ext cx="63081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Frameworks CSS</a:t>
            </a:r>
            <a:endParaRPr b="1" sz="4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/>
          <p:nvPr/>
        </p:nvSpPr>
        <p:spPr>
          <a:xfrm>
            <a:off x="2647650" y="682725"/>
            <a:ext cx="38487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Grid</a:t>
            </a:r>
            <a:endParaRPr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26675"/>
            <a:ext cx="9144000" cy="2406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/>
          <p:nvPr/>
        </p:nvSpPr>
        <p:spPr>
          <a:xfrm>
            <a:off x="2647650" y="376150"/>
            <a:ext cx="38487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Grid</a:t>
            </a:r>
            <a:endParaRPr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250" y="1429229"/>
            <a:ext cx="7429500" cy="3999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177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4"/>
          <p:cNvSpPr txBox="1"/>
          <p:nvPr/>
        </p:nvSpPr>
        <p:spPr>
          <a:xfrm>
            <a:off x="1865338" y="2965950"/>
            <a:ext cx="54111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 practicar...</a:t>
            </a:r>
            <a:endParaRPr b="1" sz="4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4" y="0"/>
            <a:ext cx="914177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0" y="867575"/>
            <a:ext cx="5310000" cy="55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onsolas"/>
              <a:buChar char="●"/>
            </a:pPr>
            <a:r>
              <a:rPr lang="es" sz="1800">
                <a:solidFill>
                  <a:srgbClr val="4343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Proporcionar una forma fácil y por tanto rápida de implementar diseños web.</a:t>
            </a:r>
            <a:br>
              <a:rPr lang="es" sz="1800">
                <a:solidFill>
                  <a:srgbClr val="4343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1800">
              <a:solidFill>
                <a:srgbClr val="43434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onsolas"/>
              <a:buChar char="●"/>
            </a:pPr>
            <a:r>
              <a:rPr lang="es" sz="1800">
                <a:solidFill>
                  <a:srgbClr val="4343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Nos aseguran que el diseño va a funcionar en una amplia gama de navegadores</a:t>
            </a:r>
            <a:br>
              <a:rPr lang="es" sz="1800">
                <a:solidFill>
                  <a:srgbClr val="4343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1800">
              <a:solidFill>
                <a:srgbClr val="43434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onsolas"/>
              <a:buChar char="●"/>
            </a:pPr>
            <a:r>
              <a:rPr lang="es" sz="1800">
                <a:solidFill>
                  <a:srgbClr val="4343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Nos aseguran que su código cumple cierta normas estándar.</a:t>
            </a:r>
            <a:br>
              <a:rPr lang="es" sz="1800">
                <a:solidFill>
                  <a:srgbClr val="4343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1800">
              <a:solidFill>
                <a:srgbClr val="43434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onsolas"/>
              <a:buChar char="●"/>
            </a:pPr>
            <a:r>
              <a:rPr lang="es" sz="1800">
                <a:solidFill>
                  <a:srgbClr val="4343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Nos aseguran cierto grado de fiabilidad en la eficacia de las utilidades que nos aportan. El framework se supone que está bien probado para asegurarnos que no hay errores.</a:t>
            </a:r>
            <a:endParaRPr sz="1800">
              <a:solidFill>
                <a:srgbClr val="43434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2698350" y="138275"/>
            <a:ext cx="37473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Ventajas</a:t>
            </a:r>
            <a:endParaRPr b="1" sz="30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47375" y="0"/>
            <a:ext cx="9591377" cy="71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788" y="2130204"/>
            <a:ext cx="7439025" cy="4189086"/>
          </a:xfrm>
          <a:prstGeom prst="rect">
            <a:avLst/>
          </a:prstGeom>
          <a:noFill/>
          <a:ln>
            <a:noFill/>
          </a:ln>
          <a:effectLst>
            <a:outerShdw blurRad="385763" rotWithShape="0" algn="bl" dir="5400000" dist="952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58800" y="1343463"/>
            <a:ext cx="5626400" cy="41710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2647650" y="376150"/>
            <a:ext cx="38487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Formularios</a:t>
            </a:r>
            <a:endParaRPr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8075" y="2250725"/>
            <a:ext cx="9143999" cy="216093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2647650" y="376150"/>
            <a:ext cx="38487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Imágenes</a:t>
            </a:r>
            <a:endParaRPr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0513" y="1202400"/>
            <a:ext cx="7602975" cy="4454873"/>
          </a:xfrm>
          <a:prstGeom prst="rect">
            <a:avLst/>
          </a:prstGeom>
          <a:noFill/>
          <a:ln>
            <a:noFill/>
          </a:ln>
          <a:effectLst>
            <a:outerShdw blurRad="214313" rotWithShape="0" algn="bl" dir="5400000" dist="8572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2647650" y="376150"/>
            <a:ext cx="38487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Navegación</a:t>
            </a:r>
            <a:endParaRPr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 rotWithShape="1">
          <a:blip r:embed="rId4">
            <a:alphaModFix/>
          </a:blip>
          <a:srcRect b="8797" l="3686" r="2977" t="30943"/>
          <a:stretch/>
        </p:blipFill>
        <p:spPr>
          <a:xfrm>
            <a:off x="640050" y="1825638"/>
            <a:ext cx="7863901" cy="3206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/>
        </p:nvSpPr>
        <p:spPr>
          <a:xfrm>
            <a:off x="2647650" y="376150"/>
            <a:ext cx="38487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Modals</a:t>
            </a:r>
            <a:endParaRPr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02" name="Google Shape;102;p20"/>
          <p:cNvPicPr preferRelativeResize="0"/>
          <p:nvPr/>
        </p:nvPicPr>
        <p:blipFill rotWithShape="1">
          <a:blip r:embed="rId4">
            <a:alphaModFix/>
          </a:blip>
          <a:srcRect b="32709" l="0" r="0" t="0"/>
          <a:stretch/>
        </p:blipFill>
        <p:spPr>
          <a:xfrm>
            <a:off x="944063" y="1779463"/>
            <a:ext cx="7255875" cy="329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685966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1"/>
          <p:cNvSpPr txBox="1"/>
          <p:nvPr/>
        </p:nvSpPr>
        <p:spPr>
          <a:xfrm>
            <a:off x="2647650" y="376150"/>
            <a:ext cx="3848700" cy="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Carousels</a:t>
            </a:r>
            <a:endParaRPr sz="36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09" name="Google Shape;109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2265263"/>
            <a:ext cx="8839200" cy="232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